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1"/>
  </p:notesMasterIdLst>
  <p:sldIdLst>
    <p:sldId id="256" r:id="rId3"/>
    <p:sldId id="330" r:id="rId4"/>
    <p:sldId id="331" r:id="rId5"/>
    <p:sldId id="332" r:id="rId6"/>
    <p:sldId id="333" r:id="rId7"/>
    <p:sldId id="334" r:id="rId8"/>
    <p:sldId id="280" r:id="rId9"/>
    <p:sldId id="257" r:id="rId10"/>
    <p:sldId id="258" r:id="rId11"/>
    <p:sldId id="259" r:id="rId12"/>
    <p:sldId id="260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328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4ECD5-A25B-4676-A415-8AB61D6DA63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9CB2-27C3-4E27-BB77-3BF84373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4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E(T) = \begin{cases}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{\frac{\nu}{2}} \frac{\Gamma((\nu - 1)/2)}{\Gamma(\nu/2)}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&gt; 1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II error occurs anytime we fall in the region of</a:t>
            </a:r>
            <a:r>
              <a:rPr lang="en-US" baseline="0" dirty="0" smtClean="0"/>
              <a:t> non-rejection under null when in fact we are drawing from a different population with a different mean</a:t>
            </a:r>
            <a:endParaRPr lang="en-US" dirty="0" smtClean="0"/>
          </a:p>
          <a:p>
            <a:r>
              <a:rPr lang="en-US" dirty="0" smtClean="0"/>
              <a:t>Panel c</a:t>
            </a:r>
            <a:r>
              <a:rPr lang="en-US" baseline="0" dirty="0" smtClean="0"/>
              <a:t>: assume null is false, m is equal to 104</a:t>
            </a:r>
          </a:p>
          <a:p>
            <a:r>
              <a:rPr lang="en-US" baseline="0" dirty="0" smtClean="0"/>
              <a:t>Power = 1 – beta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Type II error: do not reject a false null hypothesis (that is, reject a true alterative hypothesis)</a:t>
            </a:r>
            <a:endParaRPr lang="en-US" dirty="0" smtClean="0"/>
          </a:p>
          <a:p>
            <a:r>
              <a:rPr lang="en-US" dirty="0" smtClean="0"/>
              <a:t>So 1-Type II error = power = probability that I will CORRECTLY reject a null 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77B19-67C2-3241-9F3E-9620DCEB811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8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7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22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Sunday, November 11,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8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6254-B6F8-40AB-98AB-72D759187701}" type="datetimeFigureOut">
              <a:rPr lang="en-US" smtClean="0"/>
              <a:t>11/11/2018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Sunday, November 11,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Errors, Effect Size and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6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56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79820" y="1816662"/>
            <a:ext cx="1758950" cy="2137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19" y="3768804"/>
            <a:ext cx="1381489" cy="158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70" y="3429562"/>
            <a:ext cx="1758950" cy="2137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1201" y="2284412"/>
            <a:ext cx="1375963" cy="1581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64300" y="3768805"/>
            <a:ext cx="1352550" cy="1555433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570" y="2212896"/>
            <a:ext cx="1383030" cy="1555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0969" r="19838"/>
          <a:stretch/>
        </p:blipFill>
        <p:spPr>
          <a:xfrm>
            <a:off x="8566150" y="3493784"/>
            <a:ext cx="1981200" cy="188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5615" t="14320" r="33508" b="14264"/>
          <a:stretch/>
        </p:blipFill>
        <p:spPr>
          <a:xfrm>
            <a:off x="9134176" y="1816662"/>
            <a:ext cx="1076625" cy="18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0922"/>
            <a:ext cx="9144000" cy="5197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The boy who cried wolf caused both Type I and Type II errors, in that order.</a:t>
            </a:r>
          </a:p>
          <a:p>
            <a:endParaRPr lang="en-US" sz="1400" dirty="0"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Gill Sans"/>
                <a:cs typeface="Gill Sans"/>
              </a:rPr>
              <a:t>First</a:t>
            </a:r>
            <a:r>
              <a:rPr lang="en-US" sz="2000" dirty="0">
                <a:latin typeface="Gill Sans"/>
                <a:cs typeface="Gill Sans"/>
              </a:rPr>
              <a:t>, everyone believed there was a wolf, when there actually was not a wolf.</a:t>
            </a:r>
          </a:p>
          <a:p>
            <a:r>
              <a:rPr lang="en-US" sz="2000" dirty="0">
                <a:solidFill>
                  <a:srgbClr val="72A376"/>
                </a:solidFill>
                <a:latin typeface="Gill Sans"/>
                <a:cs typeface="Gill Sans"/>
              </a:rPr>
              <a:t>Next</a:t>
            </a:r>
            <a:r>
              <a:rPr lang="en-US" sz="2000" dirty="0">
                <a:latin typeface="Gill Sans"/>
                <a:cs typeface="Gill Sans"/>
              </a:rPr>
              <a:t>, they believed there was no wolf, when there actually was a one.</a:t>
            </a:r>
          </a:p>
          <a:p>
            <a:r>
              <a:rPr lang="en-US" sz="2000" dirty="0">
                <a:latin typeface="Gill Sans"/>
                <a:cs typeface="Gill Sans"/>
              </a:rPr>
              <a:t>Substitute “effect” for “wolf” - done!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788" y="6488668"/>
            <a:ext cx="572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Thanks to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danolner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and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JustinWolfers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for this one</a:t>
            </a:r>
          </a:p>
        </p:txBody>
      </p:sp>
    </p:spTree>
    <p:extLst>
      <p:ext uri="{BB962C8B-B14F-4D97-AF65-F5344CB8AC3E}">
        <p14:creationId xmlns:p14="http://schemas.microsoft.com/office/powerpoint/2010/main" val="5480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cap="none" dirty="0">
                <a:latin typeface="Porter Sans Block"/>
                <a:cs typeface="Porter Sans Block"/>
              </a:rPr>
              <a:t>Confidence intervals For the Regression coefficients</a:t>
            </a:r>
            <a:r>
              <a:rPr lang="en-US" sz="3600" cap="none" dirty="0">
                <a:latin typeface="Lobster Two"/>
                <a:cs typeface="Lobster Two"/>
              </a:rPr>
              <a:t>*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>
              <a:spcBef>
                <a:spcPts val="0"/>
              </a:spcBef>
            </a:pPr>
            <a:r>
              <a:rPr lang="en-US" dirty="0" smtClean="0"/>
              <a:t>*We made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z-test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7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z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6216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z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z-statistics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39% false negatives using z-test (𝛂 = .05/2)</a:t>
            </a:r>
          </a:p>
          <a:p>
            <a:endParaRPr lang="en-US" sz="1600" dirty="0">
              <a:solidFill>
                <a:prstClr val="white"/>
              </a:solidFill>
              <a:latin typeface="Gill Sans"/>
              <a:cs typeface="Gill Sans"/>
            </a:endParaRPr>
          </a:p>
          <a:p>
            <a:endParaRPr lang="en-US" sz="1600" b="1" dirty="0">
              <a:solidFill>
                <a:srgbClr val="FF6666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6216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61%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380759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z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39% false negatives using z-test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216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637280" y="12192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61%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37464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did I burden you with all this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Our regression coefficients, divided by their standard errors, are </a:t>
            </a:r>
            <a:r>
              <a:rPr lang="en-US" b="1" dirty="0" smtClean="0"/>
              <a:t>also</a:t>
            </a:r>
            <a:r>
              <a:rPr lang="en-US" dirty="0" smtClean="0"/>
              <a:t> distributed as t variables</a:t>
            </a:r>
          </a:p>
          <a:p>
            <a:endParaRPr lang="en-US" dirty="0"/>
          </a:p>
          <a:p>
            <a:r>
              <a:rPr lang="en-US" dirty="0" smtClean="0"/>
              <a:t>Degrees of freedom: </a:t>
            </a:r>
            <a:r>
              <a:rPr lang="en-US" i="1" dirty="0" smtClean="0"/>
              <a:t>n </a:t>
            </a:r>
            <a:r>
              <a:rPr lang="en-US" dirty="0" smtClean="0"/>
              <a:t>– 2 (in simple linear regression, because we have to account for the 2 coefficients we estimated from the sample data: the intercept + the slope)</a:t>
            </a:r>
          </a:p>
          <a:p>
            <a:endParaRPr lang="en-US" dirty="0"/>
          </a:p>
          <a:p>
            <a:r>
              <a:rPr lang="en-US" dirty="0" smtClean="0"/>
              <a:t>We typically call the </a:t>
            </a:r>
            <a:r>
              <a:rPr lang="en-US" dirty="0" err="1" smtClean="0"/>
              <a:t>quantile</a:t>
            </a:r>
            <a:r>
              <a:rPr lang="en-US" dirty="0" smtClean="0"/>
              <a:t> our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our example, the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crit</a:t>
            </a:r>
            <a:r>
              <a:rPr lang="en-US" dirty="0" smtClean="0"/>
              <a:t> </a:t>
            </a:r>
            <a:r>
              <a:rPr lang="en-US" dirty="0" err="1" smtClean="0"/>
              <a:t>quantile</a:t>
            </a:r>
            <a:r>
              <a:rPr lang="en-US" dirty="0" smtClean="0"/>
              <a:t> is (</a:t>
            </a:r>
            <a:r>
              <a:rPr lang="en-US" dirty="0" err="1" smtClean="0"/>
              <a:t>df</a:t>
            </a:r>
            <a:r>
              <a:rPr lang="en-US" dirty="0" smtClean="0"/>
              <a:t> = n – 2 = 926):</a:t>
            </a: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&gt; </a:t>
            </a:r>
            <a:r>
              <a:rPr lang="en-US" b="1" dirty="0" err="1">
                <a:latin typeface="Courier New"/>
                <a:cs typeface="Courier New"/>
              </a:rPr>
              <a:t>qt</a:t>
            </a:r>
            <a:r>
              <a:rPr lang="en-US" b="1" dirty="0">
                <a:latin typeface="Courier New"/>
                <a:cs typeface="Courier New"/>
              </a:rPr>
              <a:t>(.975, </a:t>
            </a:r>
            <a:r>
              <a:rPr lang="en-US" b="1" dirty="0" err="1">
                <a:latin typeface="Courier New"/>
                <a:cs typeface="Courier New"/>
              </a:rPr>
              <a:t>df</a:t>
            </a:r>
            <a:r>
              <a:rPr lang="en-US" b="1" dirty="0">
                <a:latin typeface="Courier New"/>
                <a:cs typeface="Courier New"/>
              </a:rPr>
              <a:t> = n - 2</a:t>
            </a:r>
            <a:r>
              <a:rPr lang="en-US" b="1" dirty="0" smtClean="0">
                <a:latin typeface="Courier New"/>
                <a:cs typeface="Courier New"/>
              </a:rPr>
              <a:t>) # + or -</a:t>
            </a:r>
            <a:endParaRPr lang="en-US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1.962529</a:t>
            </a:r>
          </a:p>
        </p:txBody>
      </p:sp>
    </p:spTree>
    <p:extLst>
      <p:ext uri="{BB962C8B-B14F-4D97-AF65-F5344CB8AC3E}">
        <p14:creationId xmlns:p14="http://schemas.microsoft.com/office/powerpoint/2010/main" val="953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is the probability of correctly rejecting a false null hypothesis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Suppose we wish to test </a:t>
            </a:r>
            <a:r>
              <a:rPr lang="en-US" dirty="0"/>
              <a:t>(α = .</a:t>
            </a:r>
            <a:r>
              <a:rPr lang="en-US" dirty="0" smtClean="0"/>
              <a:t>025, 1-tailed):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: μ ≤ 100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</a:t>
            </a:r>
            <a:r>
              <a:rPr lang="en-US" dirty="0"/>
              <a:t>μ &gt;</a:t>
            </a:r>
            <a:r>
              <a:rPr lang="en-US" dirty="0" smtClean="0"/>
              <a:t> 100</a:t>
            </a:r>
          </a:p>
          <a:p>
            <a:r>
              <a:rPr lang="en-US" dirty="0" smtClean="0"/>
              <a:t>Let’s use the same sample of n=25 aspiring astronauts (we know </a:t>
            </a:r>
            <a:r>
              <a:rPr lang="en-US" dirty="0" err="1" smtClean="0"/>
              <a:t>σ</a:t>
            </a:r>
            <a:r>
              <a:rPr lang="en-US" dirty="0" smtClean="0"/>
              <a:t> = 15) </a:t>
            </a:r>
          </a:p>
          <a:p>
            <a:r>
              <a:rPr lang="en-US" dirty="0" smtClean="0"/>
              <a:t>First, what is β?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414915" y="2366965"/>
          <a:ext cx="3378047" cy="4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3" imgW="1739900" imgH="215900" progId="Equation.3">
                  <p:embed/>
                </p:oleObj>
              </mc:Choice>
              <mc:Fallback>
                <p:oleObj name="Equation" r:id="rId3" imgW="173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4915" y="2366965"/>
                        <a:ext cx="3378047" cy="419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2587" y="5573713"/>
          <a:ext cx="3822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5" imgW="1968500" imgH="215900" progId="Equation.3">
                  <p:embed/>
                </p:oleObj>
              </mc:Choice>
              <mc:Fallback>
                <p:oleObj name="Equation" r:id="rId5" imgW="196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587" y="5573713"/>
                        <a:ext cx="3822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83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smtClean="0"/>
              <a:t>do a one-tailed t-test…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 &lt;- 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t.test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iq_aa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, mu = 100, alternative = c("greater"))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</a:t>
            </a:r>
          </a:p>
          <a:p>
            <a:pPr marL="0" indent="0">
              <a:buNone/>
            </a:pPr>
            <a:endParaRPr lang="en-US" sz="1800" b="1" dirty="0">
              <a:solidFill>
                <a:srgbClr val="66A7B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A7B9"/>
                </a:solidFill>
                <a:latin typeface="Courier New"/>
                <a:cs typeface="Courier New"/>
              </a:rPr>
              <a:t>	</a:t>
            </a:r>
            <a:r>
              <a:rPr lang="en-US" sz="1800" b="1" dirty="0">
                <a:latin typeface="Courier New"/>
                <a:cs typeface="Courier New"/>
              </a:rPr>
              <a:t>One Sample t-test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data:  </a:t>
            </a:r>
            <a:r>
              <a:rPr lang="en-US" sz="1800" b="1" dirty="0" err="1">
                <a:latin typeface="Courier New"/>
                <a:cs typeface="Courier New"/>
              </a:rPr>
              <a:t>iq_aa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t = 1.9227, </a:t>
            </a:r>
            <a:r>
              <a:rPr lang="en-US" sz="1800" b="1" dirty="0" err="1">
                <a:latin typeface="Courier New"/>
                <a:cs typeface="Courier New"/>
              </a:rPr>
              <a:t>df</a:t>
            </a:r>
            <a:r>
              <a:rPr lang="en-US" sz="1800" b="1" dirty="0">
                <a:latin typeface="Courier New"/>
                <a:cs typeface="Courier New"/>
              </a:rPr>
              <a:t> = 24, p-value = 0.03323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alternative hypothesis: true mean is greater than 100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95 percent confidence interval: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100.5509      </a:t>
            </a:r>
            <a:r>
              <a:rPr lang="en-US" sz="1800" b="1" dirty="0" err="1">
                <a:latin typeface="Courier New"/>
                <a:cs typeface="Courier New"/>
              </a:rPr>
              <a:t>Inf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sample estimates: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mean of x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105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486415" y="20290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null is true…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 statistic </a:t>
            </a:r>
            <a:r>
              <a:rPr lang="en-US" dirty="0" smtClean="0"/>
              <a:t>under the null will </a:t>
            </a:r>
            <a:r>
              <a:rPr lang="en-US" dirty="0"/>
              <a:t>have a central t distribution </a:t>
            </a:r>
            <a:r>
              <a:rPr lang="en-US" dirty="0" smtClean="0"/>
              <a:t>with </a:t>
            </a:r>
            <a:r>
              <a:rPr lang="en-US" dirty="0" err="1" smtClean="0"/>
              <a:t>ν</a:t>
            </a:r>
            <a:r>
              <a:rPr lang="en-US" dirty="0" smtClean="0"/>
              <a:t> = </a:t>
            </a:r>
            <a:r>
              <a:rPr lang="en-US" dirty="0"/>
              <a:t>n − 1 = 24 degrees of freedom. </a:t>
            </a:r>
          </a:p>
          <a:p>
            <a:r>
              <a:rPr lang="en-US" dirty="0"/>
              <a:t>The (one-tailed) critical value will </a:t>
            </a:r>
            <a:r>
              <a:rPr lang="en-US" dirty="0" smtClean="0"/>
              <a:t>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&gt;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24) #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</a:p>
          <a:p>
            <a:pPr marL="0" indent="0">
              <a:buNone/>
            </a:pPr>
            <a:endParaRPr lang="es-ES_tradnl" b="1" dirty="0" smtClean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dirty="0"/>
              <a:t>P(false positive) = 𝝰 = Type I </a:t>
            </a:r>
            <a:r>
              <a:rPr lang="en-US" dirty="0" smtClean="0"/>
              <a:t>error rate = .05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66"/>
                </a:solidFill>
              </a:rPr>
              <a:t>P(false negative) = 𝛃 = Type II </a:t>
            </a:r>
            <a:r>
              <a:rPr lang="en-US" dirty="0" smtClean="0">
                <a:solidFill>
                  <a:srgbClr val="FF6666"/>
                </a:solidFill>
              </a:rPr>
              <a:t>error = 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6666"/>
                </a:solidFill>
              </a:rPr>
              <a:t>P(true positive) = 1 − 𝛃 = power = ?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5" name="16-Point Star 4"/>
          <p:cNvSpPr/>
          <p:nvPr/>
        </p:nvSpPr>
        <p:spPr>
          <a:xfrm rot="20151352">
            <a:off x="8283216" y="2126690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17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𝛃 (and 1 −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exact </a:t>
            </a:r>
            <a:r>
              <a:rPr lang="en-US" b="1" dirty="0">
                <a:solidFill>
                  <a:srgbClr val="FF6666"/>
                </a:solidFill>
                <a:latin typeface="Lobster Two"/>
                <a:cs typeface="Lobster Two"/>
              </a:rPr>
              <a:t>null </a:t>
            </a:r>
            <a:r>
              <a:rPr lang="en-US" dirty="0" smtClean="0"/>
              <a:t>distribution (just as with NHST)</a:t>
            </a:r>
          </a:p>
          <a:p>
            <a:r>
              <a:rPr lang="en-US" dirty="0" smtClean="0"/>
              <a:t>Also need to know exact </a:t>
            </a:r>
            <a:r>
              <a:rPr lang="en-US" b="1" dirty="0" smtClean="0">
                <a:solidFill>
                  <a:srgbClr val="FF6666"/>
                </a:solidFill>
                <a:latin typeface="Lobster Two"/>
                <a:cs typeface="Lobster Two"/>
              </a:rPr>
              <a:t>alternative</a:t>
            </a:r>
            <a:r>
              <a:rPr lang="en-US" dirty="0" smtClean="0"/>
              <a:t> distribution </a:t>
            </a:r>
            <a:r>
              <a:rPr lang="en-US" dirty="0"/>
              <a:t>of the test </a:t>
            </a:r>
            <a:r>
              <a:rPr lang="en-US" dirty="0" smtClean="0"/>
              <a:t>statistic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requires some specialized statistical </a:t>
            </a:r>
            <a:r>
              <a:rPr lang="en-US" dirty="0" smtClean="0"/>
              <a:t>knowledge </a:t>
            </a:r>
            <a:endParaRPr lang="en-US" dirty="0"/>
          </a:p>
          <a:p>
            <a:r>
              <a:rPr lang="en-US" dirty="0"/>
              <a:t>In general, it is much more likely that expressions for the null distribution of the test statistic will be available than expressions for the non-null distribution.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student’s </a:t>
            </a:r>
            <a:r>
              <a:rPr lang="en-US" i="1" dirty="0" smtClean="0"/>
              <a:t>t</a:t>
            </a:r>
            <a:r>
              <a:rPr lang="en-US" dirty="0" smtClean="0"/>
              <a:t>-distribution</a:t>
            </a:r>
            <a:endParaRPr lang="en-US" dirty="0"/>
          </a:p>
        </p:txBody>
      </p:sp>
      <p:pic>
        <p:nvPicPr>
          <p:cNvPr id="5" name="Picture 4" descr="t_family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1750"/>
            <a:ext cx="8890000" cy="5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3 at 4.3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0040"/>
            <a:ext cx="9144000" cy="5721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99080" y="2794000"/>
            <a:ext cx="0" cy="50038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795780" y="6240780"/>
            <a:ext cx="0" cy="46101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t-distribution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𝝳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Mean = 0 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slightly </a:t>
            </a:r>
            <a:r>
              <a:rPr lang="en-US" dirty="0" smtClean="0"/>
              <a:t>&gt; </a:t>
            </a:r>
            <a:r>
              <a:rPr lang="en-US" dirty="0"/>
              <a:t>than </a:t>
            </a:r>
            <a:r>
              <a:rPr lang="en-US" dirty="0" smtClean="0"/>
              <a:t>N(0, 1) </a:t>
            </a:r>
            <a:endParaRPr lang="en-US" dirty="0"/>
          </a:p>
          <a:p>
            <a:r>
              <a:rPr lang="en-US" dirty="0" smtClean="0"/>
              <a:t>Kurtosis (biased) </a:t>
            </a:r>
            <a:r>
              <a:rPr lang="en-US" dirty="0"/>
              <a:t>is </a:t>
            </a:r>
            <a:r>
              <a:rPr lang="en-US" dirty="0" smtClean="0"/>
              <a:t>&gt; 3</a:t>
            </a:r>
            <a:endParaRPr lang="en-US" dirty="0"/>
          </a:p>
          <a:p>
            <a:r>
              <a:rPr lang="en-US" dirty="0" smtClean="0"/>
              <a:t>Symmetric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noncentralt-2.p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Noncentral</a:t>
            </a:r>
            <a:r>
              <a:rPr lang="en-US" sz="2800" dirty="0"/>
              <a:t> t distribution (</a:t>
            </a:r>
            <a:r>
              <a:rPr lang="en-US" sz="2800" dirty="0" err="1"/>
              <a:t>ν</a:t>
            </a:r>
            <a:r>
              <a:rPr lang="en-US" sz="28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𝝳 </a:t>
            </a:r>
            <a:r>
              <a:rPr lang="en-US" dirty="0" smtClean="0"/>
              <a:t>≠ 0</a:t>
            </a:r>
          </a:p>
          <a:p>
            <a:r>
              <a:rPr lang="en-US" dirty="0" smtClean="0"/>
              <a:t>Asymmetric: skewed </a:t>
            </a:r>
            <a:r>
              <a:rPr lang="en-US" dirty="0"/>
              <a:t>in the direction of </a:t>
            </a:r>
            <a:r>
              <a:rPr lang="en-US" dirty="0" smtClean="0"/>
              <a:t>𝝳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57601"/>
            <a:ext cx="4028172" cy="811591"/>
          </a:xfrm>
          <a:prstGeom prst="rect">
            <a:avLst/>
          </a:prstGeom>
        </p:spPr>
      </p:pic>
      <p:pic>
        <p:nvPicPr>
          <p:cNvPr id="5" name="Content Placeholder 4" descr="noncentralt-1.png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ncentralt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16-Point Star 2"/>
          <p:cNvSpPr/>
          <p:nvPr/>
        </p:nvSpPr>
        <p:spPr>
          <a:xfrm rot="20151352">
            <a:off x="8486416" y="4669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calculate the </a:t>
            </a:r>
            <a:r>
              <a:rPr lang="en-US" dirty="0" err="1" smtClean="0"/>
              <a:t>ncp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noncentrality</a:t>
            </a:r>
            <a:r>
              <a:rPr lang="en-US" dirty="0" smtClean="0"/>
              <a:t> parameter (</a:t>
            </a:r>
            <a:r>
              <a:rPr lang="en-US" dirty="0" err="1" smtClean="0"/>
              <a:t>ncp</a:t>
            </a:r>
            <a:r>
              <a:rPr lang="en-US" dirty="0" smtClean="0"/>
              <a:t>) is defined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s</a:t>
            </a:r>
            <a:r>
              <a:rPr lang="en-US" dirty="0" smtClean="0"/>
              <a:t> is the standardized measure of effect size…how do we calculate this?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0" y="2584450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slope different from zero?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18508" y="1200834"/>
            <a:ext cx="208280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What is β</a:t>
            </a:r>
            <a:r>
              <a:rPr lang="en-US" baseline="-25000" dirty="0">
                <a:latin typeface="Gill Sans"/>
                <a:cs typeface="Gill Sans"/>
              </a:rPr>
              <a:t>1</a:t>
            </a:r>
            <a:r>
              <a:rPr lang="en-US" dirty="0">
                <a:latin typeface="Gill Sans"/>
                <a:cs typeface="Gill Sans"/>
              </a:rPr>
              <a:t> under the null hypothesis?</a:t>
            </a:r>
          </a:p>
        </p:txBody>
      </p:sp>
      <p:cxnSp>
        <p:nvCxnSpPr>
          <p:cNvPr id="6" name="Straight Connector 5"/>
          <p:cNvCxnSpPr>
            <a:stCxn id="5" idx="2"/>
          </p:cNvCxnSpPr>
          <p:nvPr/>
        </p:nvCxnSpPr>
        <p:spPr>
          <a:xfrm>
            <a:off x="9359908" y="2124164"/>
            <a:ext cx="0" cy="187236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8581" b="-185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66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6-Point Star 6"/>
          <p:cNvSpPr/>
          <p:nvPr/>
        </p:nvSpPr>
        <p:spPr>
          <a:xfrm rot="20151352">
            <a:off x="9529630" y="921742"/>
            <a:ext cx="1044464" cy="1077842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5623" b="-456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260600" y="5613400"/>
            <a:ext cx="6057900" cy="9652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800" dirty="0">
                <a:solidFill>
                  <a:srgbClr val="FF6666"/>
                </a:solidFill>
                <a:latin typeface="Lobster Two"/>
                <a:cs typeface="Lobster Two"/>
              </a:rPr>
              <a:t>What is </a:t>
            </a:r>
            <a:r>
              <a:rPr lang="en-US" sz="2800" b="1" dirty="0">
                <a:solidFill>
                  <a:srgbClr val="FF6666"/>
                </a:solidFill>
                <a:latin typeface="Lobster Two"/>
                <a:cs typeface="Lobster Two"/>
              </a:rPr>
              <a:t>not</a:t>
            </a:r>
            <a:r>
              <a:rPr lang="en-US" sz="2800" dirty="0">
                <a:solidFill>
                  <a:srgbClr val="FF6666"/>
                </a:solidFill>
                <a:latin typeface="Lobster Two"/>
                <a:cs typeface="Lobster Two"/>
              </a:rPr>
              <a:t> in this formula?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584200"/>
            <a:ext cx="238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and </a:t>
            </a:r>
            <a:r>
              <a:rPr lang="en-US" dirty="0" err="1" smtClean="0"/>
              <a:t>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the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is defined just by the sample mean, null mean, and the sample </a:t>
            </a:r>
            <a:r>
              <a:rPr lang="en-US" dirty="0" err="1" smtClean="0"/>
              <a:t>s.d.</a:t>
            </a:r>
            <a:r>
              <a:rPr lang="en-US" dirty="0" smtClean="0"/>
              <a:t>, so the </a:t>
            </a:r>
            <a:r>
              <a:rPr lang="en-US" dirty="0" err="1" smtClean="0"/>
              <a:t>ncp</a:t>
            </a:r>
            <a:r>
              <a:rPr lang="en-US" dirty="0" smtClean="0"/>
              <a:t> is: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35300"/>
            <a:ext cx="449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null and alternative t-distributions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260600" y="5308600"/>
            <a:ext cx="6057900" cy="12700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800" dirty="0">
                <a:solidFill>
                  <a:srgbClr val="FF6666"/>
                </a:solidFill>
                <a:latin typeface="Lobster Two"/>
                <a:cs typeface="Lobster Two"/>
              </a:rPr>
              <a:t>Use alternative distribution to solve for 𝛃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-165309" b="-1653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9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II ERROR: p(false negative) = 𝛃</a:t>
            </a:r>
            <a:endParaRPr lang="en-US" dirty="0"/>
          </a:p>
        </p:txBody>
      </p:sp>
      <p:pic>
        <p:nvPicPr>
          <p:cNvPr id="4" name="Content Placeholder 3" descr="one_tailed_alt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68" r="-1026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II ERROR: p(false negative) = 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 given decision,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P(false positive) = </a:t>
            </a:r>
            <a:r>
              <a:rPr lang="en-US" dirty="0"/>
              <a:t>𝝰 </a:t>
            </a:r>
            <a:r>
              <a:rPr lang="en-US" dirty="0" smtClean="0"/>
              <a:t>= Type I error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P(false negative) = 𝛃 = Type II error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FF6666"/>
                </a:solidFill>
              </a:rPr>
              <a:t>What will happen to </a:t>
            </a:r>
            <a:r>
              <a:rPr lang="en-US" dirty="0">
                <a:solidFill>
                  <a:srgbClr val="FF6666"/>
                </a:solidFill>
              </a:rPr>
              <a:t>𝛃</a:t>
            </a:r>
            <a:r>
              <a:rPr lang="en-US" dirty="0" smtClean="0">
                <a:solidFill>
                  <a:srgbClr val="FF6666"/>
                </a:solidFill>
              </a:rPr>
              <a:t> if I make </a:t>
            </a:r>
            <a:r>
              <a:rPr lang="en-US" dirty="0">
                <a:solidFill>
                  <a:srgbClr val="FF6666"/>
                </a:solidFill>
              </a:rPr>
              <a:t>𝝰</a:t>
            </a:r>
            <a:r>
              <a:rPr lang="en-US" dirty="0" smtClean="0">
                <a:solidFill>
                  <a:srgbClr val="FF6666"/>
                </a:solidFill>
              </a:rPr>
              <a:t> smaller?</a:t>
            </a:r>
            <a:endParaRPr lang="en-US" dirty="0">
              <a:solidFill>
                <a:srgbClr val="FF6666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50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_tailed_al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260600" y="63500"/>
            <a:ext cx="6057900" cy="1041400"/>
          </a:xfrm>
          <a:prstGeom prst="cloudCallout">
            <a:avLst>
              <a:gd name="adj1" fmla="val 83533"/>
              <a:gd name="adj2" fmla="val 3881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will happen to 𝛃 if I make 𝝰 smaller?</a:t>
            </a:r>
          </a:p>
        </p:txBody>
      </p:sp>
    </p:spTree>
    <p:extLst>
      <p:ext uri="{BB962C8B-B14F-4D97-AF65-F5344CB8AC3E}">
        <p14:creationId xmlns:p14="http://schemas.microsoft.com/office/powerpoint/2010/main" val="327424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70" y="1697789"/>
            <a:ext cx="6371359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1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2"/>
          <a:srcRect t="-80864" b="-8086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95% confidence interval?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64400" y="5830670"/>
            <a:ext cx="294640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Mainly of interest for slope, not so much intercept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45000" y="1611532"/>
            <a:ext cx="303530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a-DK" dirty="0">
                <a:latin typeface="Gill Sans"/>
                <a:cs typeface="Gill Sans"/>
              </a:rPr>
              <a:t>i.e., 𝝰 = .05:</a:t>
            </a:r>
          </a:p>
          <a:p>
            <a:pPr algn="ctr"/>
            <a:r>
              <a:rPr lang="da-DK" b="1" dirty="0" err="1">
                <a:latin typeface="Courier New"/>
                <a:cs typeface="Courier New"/>
              </a:rPr>
              <a:t>qt</a:t>
            </a:r>
            <a:r>
              <a:rPr lang="da-DK" b="1" dirty="0">
                <a:latin typeface="Courier New"/>
                <a:cs typeface="Courier New"/>
              </a:rPr>
              <a:t>(.975, </a:t>
            </a:r>
            <a:r>
              <a:rPr lang="da-DK" b="1" dirty="0" err="1">
                <a:latin typeface="Courier New"/>
                <a:cs typeface="Courier New"/>
              </a:rPr>
              <a:t>df</a:t>
            </a:r>
            <a:r>
              <a:rPr lang="da-DK" b="1" dirty="0">
                <a:latin typeface="Courier New"/>
                <a:cs typeface="Courier New"/>
              </a:rPr>
              <a:t> = n - 2)</a:t>
            </a:r>
          </a:p>
        </p:txBody>
      </p:sp>
      <p:cxnSp>
        <p:nvCxnSpPr>
          <p:cNvPr id="15" name="Straight Connector 14"/>
          <p:cNvCxnSpPr>
            <a:stCxn id="13" idx="2"/>
          </p:cNvCxnSpPr>
          <p:nvPr/>
        </p:nvCxnSpPr>
        <p:spPr>
          <a:xfrm>
            <a:off x="5962650" y="2257863"/>
            <a:ext cx="0" cy="994897"/>
          </a:xfrm>
          <a:prstGeom prst="line">
            <a:avLst/>
          </a:prstGeom>
          <a:ln w="50800">
            <a:solidFill>
              <a:srgbClr val="FF0000"/>
            </a:solidFill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4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II ERROR: p(false negative) = 𝛃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is defined as the chances of observing a t-statistic more extreme than the one we observed given the alternative t-distribution</a:t>
            </a:r>
          </a:p>
          <a:p>
            <a:r>
              <a:rPr lang="en-US" dirty="0" smtClean="0"/>
              <a:t>“How much more wrong could we have been?”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981200" y="1676400"/>
            <a:ext cx="3931920" cy="4713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sz="1800" b="1" dirty="0">
                <a:solidFill>
                  <a:srgbClr val="FF6666"/>
                </a:solidFill>
                <a:latin typeface="Courier New"/>
                <a:cs typeface="Courier New"/>
              </a:rPr>
              <a:t>(.95, 24)</a:t>
            </a:r>
          </a:p>
          <a:p>
            <a:pPr marL="0" indent="0">
              <a:buNone/>
            </a:pPr>
            <a:r>
              <a:rPr lang="es-ES_tradnl" sz="1800" b="1" dirty="0">
                <a:latin typeface="Courier New"/>
                <a:cs typeface="Courier New"/>
              </a:rPr>
              <a:t>[1] 1.710882</a:t>
            </a:r>
            <a:endParaRPr lang="en-US" sz="1800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25/13)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[1] 0.4115342 # beta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>
                <a:latin typeface="Lato" charset="0"/>
                <a:ea typeface="Lato" charset="0"/>
                <a:cs typeface="Lato" charset="0"/>
              </a:rPr>
              <a:t>False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0" y="2392362"/>
            <a:ext cx="2476500" cy="300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64300" y="2990850"/>
            <a:ext cx="1778000" cy="2044700"/>
          </a:xfrm>
          <a:prstGeom prst="rect">
            <a:avLst/>
          </a:prstGeom>
        </p:spPr>
      </p:pic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pic>
        <p:nvPicPr>
          <p:cNvPr id="18" name="Picture 17" descr="one_tailed_alt-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00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0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POWER: p</a:t>
            </a:r>
            <a:r>
              <a:rPr lang="en-US" dirty="0"/>
              <a:t>(true </a:t>
            </a:r>
            <a:r>
              <a:rPr lang="en-US" dirty="0" smtClean="0"/>
              <a:t>positive) </a:t>
            </a:r>
            <a:r>
              <a:rPr lang="en-US" dirty="0"/>
              <a:t>= 1 − </a:t>
            </a:r>
            <a:r>
              <a:rPr lang="en-US" dirty="0" smtClean="0"/>
              <a:t>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power is the probability of exceeding the rejection point in this </a:t>
            </a:r>
            <a:r>
              <a:rPr lang="en-US" dirty="0" err="1"/>
              <a:t>noncentral</a:t>
            </a:r>
            <a:r>
              <a:rPr lang="en-US" dirty="0"/>
              <a:t> t distribution.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) #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 smtClean="0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  <a:endParaRPr lang="en-US" b="1" dirty="0" smtClean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5/13) # beta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</a:t>
            </a:r>
            <a:r>
              <a:rPr lang="en-US" b="1" dirty="0" smtClean="0">
                <a:latin typeface="Courier New"/>
                <a:cs typeface="Courier New"/>
              </a:rPr>
              <a:t>0.4115342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1 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- 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25/13) # power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0.5884658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78904" y="20250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4585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_tailed_tdis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501900" y="647700"/>
            <a:ext cx="2336800" cy="1854200"/>
          </a:xfrm>
          <a:prstGeom prst="cloudCallout">
            <a:avLst>
              <a:gd name="adj1" fmla="val 63968"/>
              <a:gd name="adj2" fmla="val 72377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Where are:</a:t>
            </a:r>
          </a:p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𝝰, 𝛃, power? </a:t>
            </a:r>
          </a:p>
        </p:txBody>
      </p:sp>
    </p:spTree>
    <p:extLst>
      <p:ext uri="{BB962C8B-B14F-4D97-AF65-F5344CB8AC3E}">
        <p14:creationId xmlns:p14="http://schemas.microsoft.com/office/powerpoint/2010/main" val="21573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25,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25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0.5884658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Good for: “post-mortem” power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66203" y="2609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260600" y="5613400"/>
            <a:ext cx="6057900" cy="12446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FF6666"/>
                </a:solidFill>
                <a:latin typeface="Lobster Two"/>
                <a:cs typeface="Lobster Two"/>
              </a:rPr>
              <a:t>delta here is confusing: it is neither the </a:t>
            </a:r>
            <a:r>
              <a:rPr lang="en-US" dirty="0" err="1">
                <a:solidFill>
                  <a:srgbClr val="FF6666"/>
                </a:solidFill>
                <a:latin typeface="Lobster Two"/>
                <a:cs typeface="Lobster Two"/>
              </a:rPr>
              <a:t>ncp</a:t>
            </a:r>
            <a:r>
              <a:rPr lang="en-US" dirty="0">
                <a:solidFill>
                  <a:srgbClr val="FF6666"/>
                </a:solidFill>
                <a:latin typeface="Lobster Two"/>
                <a:cs typeface="Lobster Two"/>
              </a:rPr>
              <a:t> nor the effect size- it is the raw difference between means you wish to detect</a:t>
            </a:r>
          </a:p>
        </p:txBody>
      </p:sp>
    </p:spTree>
    <p:extLst>
      <p:ext uri="{BB962C8B-B14F-4D97-AF65-F5344CB8AC3E}">
        <p14:creationId xmlns:p14="http://schemas.microsoft.com/office/powerpoint/2010/main" val="683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actors that affect Power (1 –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</a:t>
            </a:r>
          </a:p>
          <a:p>
            <a:pPr lvl="1"/>
            <a:r>
              <a:rPr lang="en-US" dirty="0"/>
              <a:t>Increased n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  <a:p>
            <a:r>
              <a:rPr lang="en-US" dirty="0" smtClean="0"/>
              <a:t>Level of significance</a:t>
            </a:r>
          </a:p>
          <a:p>
            <a:pPr lvl="1"/>
            <a:r>
              <a:rPr lang="en-US" dirty="0" smtClean="0"/>
              <a:t>Power increases as 𝝰 increases</a:t>
            </a:r>
          </a:p>
          <a:p>
            <a:r>
              <a:rPr lang="en-US" dirty="0" smtClean="0"/>
              <a:t>Reliability of your measure</a:t>
            </a:r>
          </a:p>
          <a:p>
            <a:pPr lvl="1"/>
            <a:r>
              <a:rPr lang="en-US" dirty="0" smtClean="0"/>
              <a:t>Classical test theory: </a:t>
            </a:r>
            <a:br>
              <a:rPr lang="en-US" dirty="0" smtClean="0"/>
            </a:br>
            <a:r>
              <a:rPr lang="en-US" dirty="0" smtClean="0"/>
              <a:t>total variance = true score variance + error variance</a:t>
            </a:r>
          </a:p>
          <a:p>
            <a:r>
              <a:rPr lang="en-US" dirty="0" smtClean="0"/>
              <a:t>Effect size (</a:t>
            </a:r>
            <a:r>
              <a:rPr lang="en-US" dirty="0" err="1" smtClean="0"/>
              <a:t>sds</a:t>
            </a:r>
            <a:r>
              <a:rPr lang="en-US" dirty="0" smtClean="0"/>
              <a:t> between the true mean &amp; the one hypothesized in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; µ − µ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r>
              <a:rPr lang="en-US" dirty="0" smtClean="0"/>
              <a:t>Population variance</a:t>
            </a:r>
          </a:p>
          <a:p>
            <a:pPr lvl="1"/>
            <a:r>
              <a:rPr lang="en-US" dirty="0" smtClean="0"/>
              <a:t>Decreased variance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9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 given decision,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P(false positive) = </a:t>
            </a:r>
            <a:r>
              <a:rPr lang="en-US" dirty="0"/>
              <a:t>𝝰 </a:t>
            </a:r>
            <a:r>
              <a:rPr lang="en-US" dirty="0" smtClean="0"/>
              <a:t>= Type I error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P(true positive) = 1 − 𝛃 = power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FF6666"/>
                </a:solidFill>
              </a:rPr>
              <a:t>What will happen to 1 − 𝛃 (power) if I make </a:t>
            </a:r>
            <a:r>
              <a:rPr lang="en-US" dirty="0">
                <a:solidFill>
                  <a:srgbClr val="FF6666"/>
                </a:solidFill>
              </a:rPr>
              <a:t>𝝰</a:t>
            </a:r>
            <a:r>
              <a:rPr lang="en-US" dirty="0" smtClean="0">
                <a:solidFill>
                  <a:srgbClr val="FF6666"/>
                </a:solidFill>
              </a:rPr>
              <a:t> smaller?</a:t>
            </a:r>
            <a:endParaRPr lang="en-US" dirty="0">
              <a:solidFill>
                <a:srgbClr val="FF6666"/>
              </a:solidFill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2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alpha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es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om_tpower_sd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1087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553200" y="3136900"/>
            <a:ext cx="3708400" cy="737334"/>
          </a:xfrm>
          <a:prstGeom prst="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97400" y="1320800"/>
            <a:ext cx="825500" cy="737334"/>
          </a:xfrm>
          <a:prstGeom prst="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53200" y="1320800"/>
            <a:ext cx="825500" cy="737334"/>
          </a:xfrm>
          <a:prstGeom prst="rect">
            <a:avLst/>
          </a:prstGeom>
          <a:solidFill>
            <a:srgbClr val="6699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/>
          <a:srcRect t="-18581" b="-18581"/>
          <a:stretch>
            <a:fillRect/>
          </a:stretch>
        </p:blipFill>
        <p:spPr>
          <a:xfrm>
            <a:off x="7645400" y="1010355"/>
            <a:ext cx="2324100" cy="1377244"/>
          </a:xfrm>
          <a:prstGeom prst="rect">
            <a:avLst/>
          </a:prstGeom>
        </p:spPr>
      </p:pic>
      <p:pic>
        <p:nvPicPr>
          <p:cNvPr id="15" name="Content Placeholder 17"/>
          <p:cNvPicPr>
            <a:picLocks noChangeAspect="1"/>
          </p:cNvPicPr>
          <p:nvPr/>
        </p:nvPicPr>
        <p:blipFill>
          <a:blip r:embed="rId3"/>
          <a:srcRect t="-80864" b="-80864"/>
          <a:stretch>
            <a:fillRect/>
          </a:stretch>
        </p:blipFill>
        <p:spPr>
          <a:xfrm>
            <a:off x="6553200" y="3305763"/>
            <a:ext cx="3708400" cy="21975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68600" y="1320800"/>
            <a:ext cx="1828800" cy="737334"/>
          </a:xfrm>
          <a:prstGeom prst="rect">
            <a:avLst/>
          </a:prstGeom>
          <a:solidFill>
            <a:srgbClr val="33CC66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68600" y="3136900"/>
            <a:ext cx="1828800" cy="737334"/>
          </a:xfrm>
          <a:prstGeom prst="rect">
            <a:avLst/>
          </a:prstGeom>
          <a:solidFill>
            <a:srgbClr val="33CC66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55600"/>
            <a:ext cx="9144000" cy="6502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fitheight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&lt;- lm(child ~ parent, data =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galton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# summary(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fitheight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coefs_t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&lt;- tidy(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fitheight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) %&gt;% 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+   mutate(t = estimate/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std.error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coefs_t</a:t>
            </a:r>
            <a:endParaRPr lang="en-US" sz="1100" b="1" dirty="0">
              <a:solidFill>
                <a:srgbClr val="6699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         term   estimate  </a:t>
            </a:r>
            <a:r>
              <a:rPr lang="en-US" sz="1100" b="1" dirty="0" err="1">
                <a:latin typeface="Courier New"/>
                <a:cs typeface="Courier New"/>
              </a:rPr>
              <a:t>std.error</a:t>
            </a:r>
            <a:r>
              <a:rPr lang="en-US" sz="1100" b="1" dirty="0">
                <a:latin typeface="Courier New"/>
                <a:cs typeface="Courier New"/>
              </a:rPr>
              <a:t> statistic      </a:t>
            </a:r>
            <a:r>
              <a:rPr lang="en-US" sz="1100" b="1" dirty="0" err="1">
                <a:latin typeface="Courier New"/>
                <a:cs typeface="Courier New"/>
              </a:rPr>
              <a:t>p.value</a:t>
            </a:r>
            <a:r>
              <a:rPr lang="en-US" sz="1100" b="1" dirty="0">
                <a:latin typeface="Courier New"/>
                <a:cs typeface="Courier New"/>
              </a:rPr>
              <a:t>         t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1 (Intercept) 23.9415302 2.81087834  8.517455 6.536845e-17  8.517455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2      parent  0.6462906 0.04113588 15.711115 1.732509e-49 15.711115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&gt; </a:t>
            </a:r>
            <a:r>
              <a:rPr lang="en-US" sz="1100" b="1" dirty="0" err="1">
                <a:latin typeface="Courier New"/>
                <a:cs typeface="Courier New"/>
              </a:rPr>
              <a:t>coefs_conf</a:t>
            </a:r>
            <a:r>
              <a:rPr lang="en-US" sz="1100" b="1" dirty="0">
                <a:latin typeface="Courier New"/>
                <a:cs typeface="Courier New"/>
              </a:rPr>
              <a:t> &lt;- tidy(</a:t>
            </a:r>
            <a:r>
              <a:rPr lang="en-US" sz="1100" b="1" dirty="0" err="1">
                <a:latin typeface="Courier New"/>
                <a:cs typeface="Courier New"/>
              </a:rPr>
              <a:t>fitheight</a:t>
            </a:r>
            <a:r>
              <a:rPr lang="en-US" sz="1100" b="1" dirty="0">
                <a:latin typeface="Courier New"/>
                <a:cs typeface="Courier New"/>
              </a:rPr>
              <a:t>, </a:t>
            </a:r>
            <a:r>
              <a:rPr lang="en-US" sz="1100" b="1" dirty="0" err="1">
                <a:latin typeface="Courier New"/>
                <a:cs typeface="Courier New"/>
              </a:rPr>
              <a:t>conf.int</a:t>
            </a:r>
            <a:r>
              <a:rPr lang="en-US" sz="1100" b="1" dirty="0">
                <a:latin typeface="Courier New"/>
                <a:cs typeface="Courier New"/>
              </a:rPr>
              <a:t> = TRUE) %&gt;% 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&lt;- tidy(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fitheight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,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conf.int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= TRUE)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coefs_conf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&lt;-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%&gt;% 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+   mutate(lower = estimate +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qt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(.025,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df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= n - 2)*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std.error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+          upper = estimate +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qt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(.975,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df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 = n - 2)*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std.error</a:t>
            </a: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b="1" dirty="0">
                <a:solidFill>
                  <a:srgbClr val="6699FF"/>
                </a:solidFill>
                <a:latin typeface="Courier New"/>
                <a:cs typeface="Courier New"/>
              </a:rPr>
              <a:t>&gt; </a:t>
            </a:r>
            <a:r>
              <a:rPr lang="en-US" sz="1100" b="1" dirty="0" err="1">
                <a:solidFill>
                  <a:srgbClr val="6699FF"/>
                </a:solidFill>
                <a:latin typeface="Courier New"/>
                <a:cs typeface="Courier New"/>
              </a:rPr>
              <a:t>coefs_conf</a:t>
            </a:r>
            <a:endParaRPr lang="en-US" sz="1100" b="1" dirty="0">
              <a:solidFill>
                <a:srgbClr val="6699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         term   estimate  </a:t>
            </a:r>
            <a:r>
              <a:rPr lang="en-US" sz="1100" b="1" dirty="0" err="1">
                <a:latin typeface="Courier New"/>
                <a:cs typeface="Courier New"/>
              </a:rPr>
              <a:t>std.error</a:t>
            </a:r>
            <a:r>
              <a:rPr lang="en-US" sz="1100" b="1" dirty="0">
                <a:latin typeface="Courier New"/>
                <a:cs typeface="Courier New"/>
              </a:rPr>
              <a:t> statistic      </a:t>
            </a:r>
            <a:r>
              <a:rPr lang="en-US" sz="1100" b="1" dirty="0" err="1">
                <a:latin typeface="Courier New"/>
                <a:cs typeface="Courier New"/>
              </a:rPr>
              <a:t>p.value</a:t>
            </a:r>
            <a:r>
              <a:rPr lang="en-US" sz="1100" b="1" dirty="0">
                <a:latin typeface="Courier New"/>
                <a:cs typeface="Courier New"/>
              </a:rPr>
              <a:t>   </a:t>
            </a:r>
            <a:r>
              <a:rPr lang="en-US" sz="1100" b="1" dirty="0" err="1">
                <a:latin typeface="Courier New"/>
                <a:cs typeface="Courier New"/>
              </a:rPr>
              <a:t>conf.low</a:t>
            </a:r>
            <a:r>
              <a:rPr lang="en-US" sz="1100" b="1" dirty="0">
                <a:latin typeface="Courier New"/>
                <a:cs typeface="Courier New"/>
              </a:rPr>
              <a:t>  </a:t>
            </a:r>
            <a:r>
              <a:rPr lang="en-US" sz="1100" b="1" dirty="0" err="1">
                <a:latin typeface="Courier New"/>
                <a:cs typeface="Courier New"/>
              </a:rPr>
              <a:t>conf.high</a:t>
            </a:r>
            <a:r>
              <a:rPr lang="en-US" sz="1100" b="1" dirty="0">
                <a:latin typeface="Courier New"/>
                <a:cs typeface="Courier New"/>
              </a:rPr>
              <a:t>      lower      upper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1 (Intercept) 23.9415302 2.81087834  8.517455 6.536845e-17 18.4250996 29.4579608 18.4250996 29.4579608</a:t>
            </a:r>
          </a:p>
          <a:p>
            <a:pPr marL="0" indent="0">
              <a:buNone/>
            </a:pPr>
            <a:r>
              <a:rPr lang="en-US" sz="1100" b="1" dirty="0">
                <a:latin typeface="Courier New"/>
                <a:cs typeface="Courier New"/>
              </a:rPr>
              <a:t>2      parent  0.6462906 0.04113588 15.711115 1.732509e-49  0.5655602  0.7270209  0.5655602  0.7270209</a:t>
            </a:r>
          </a:p>
          <a:p>
            <a:pPr marL="0" indent="0">
              <a:buNone/>
            </a:pPr>
            <a:endParaRPr lang="en-US" sz="11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7130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would our “n” have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To detect: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= 5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for: a priori sample size determination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196728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4906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8130" y="1620520"/>
            <a:ext cx="5511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81040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35140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83291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31720" y="189611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66820" y="189611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78099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4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11320" y="3050540"/>
            <a:ext cx="13766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3676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small of an effect could we detect…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we knew we could get:</a:t>
            </a:r>
          </a:p>
          <a:p>
            <a:r>
              <a:rPr lang="en-US" dirty="0" smtClean="0"/>
              <a:t>n = 100 high school girls who are aspiring astronauts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And we wanted: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4124147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3528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4071620" y="1620520"/>
            <a:ext cx="4622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64200" y="1620520"/>
            <a:ext cx="58420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53639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73821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68320" y="192532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52620" y="192532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58820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100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3.254735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9223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837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6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plot Type 1 2 errors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14" y="347339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39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2356</Words>
  <Application>Microsoft Office PowerPoint</Application>
  <PresentationFormat>Widescreen</PresentationFormat>
  <Paragraphs>354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Aller</vt:lpstr>
      <vt:lpstr>Arial</vt:lpstr>
      <vt:lpstr>Calibri</vt:lpstr>
      <vt:lpstr>Calibri Light</vt:lpstr>
      <vt:lpstr>Courier New</vt:lpstr>
      <vt:lpstr>Gill Sans</vt:lpstr>
      <vt:lpstr>Lato</vt:lpstr>
      <vt:lpstr>Lobster Two</vt:lpstr>
      <vt:lpstr>Noto Serif</vt:lpstr>
      <vt:lpstr>Porter Sans Block</vt:lpstr>
      <vt:lpstr>Office Theme</vt:lpstr>
      <vt:lpstr>Clarity</vt:lpstr>
      <vt:lpstr>Equation</vt:lpstr>
      <vt:lpstr>Errors, Effect Size and Power</vt:lpstr>
      <vt:lpstr>Confidence intervals For the Regression coefficients*</vt:lpstr>
      <vt:lpstr>Why did I burden you with all this information?</vt:lpstr>
      <vt:lpstr>Is the slope different from zero?</vt:lpstr>
      <vt:lpstr>What is the 95% confidence interval?</vt:lpstr>
      <vt:lpstr>PowerPoint Presentation</vt:lpstr>
      <vt:lpstr>PowerPoint Presentation</vt:lpstr>
      <vt:lpstr>When the null hypothesis is true</vt:lpstr>
      <vt:lpstr>PowerPoint Presentation</vt:lpstr>
      <vt:lpstr>PowerPoint Presentation</vt:lpstr>
      <vt:lpstr>PowerPoint Presentation</vt:lpstr>
      <vt:lpstr>Confusion matrix</vt:lpstr>
      <vt:lpstr>Confusion matrix</vt:lpstr>
      <vt:lpstr>Two ways we can be wrong…</vt:lpstr>
      <vt:lpstr>One way we can be wrong…</vt:lpstr>
      <vt:lpstr>The other way we can be wrong…</vt:lpstr>
      <vt:lpstr>Type II errors</vt:lpstr>
      <vt:lpstr>In our aspiring astronauts example…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≈ 50% true positives seems low…</vt:lpstr>
      <vt:lpstr>Dueling distributions</vt:lpstr>
      <vt:lpstr>What if: the null hypothesis is FALSE?</vt:lpstr>
      <vt:lpstr>PowerPoint Presentation</vt:lpstr>
      <vt:lpstr>PowerPoint Presentation</vt:lpstr>
      <vt:lpstr>PowerPoint Presentation</vt:lpstr>
      <vt:lpstr>Power</vt:lpstr>
      <vt:lpstr>Let’s do a one-tailed t-test…</vt:lpstr>
      <vt:lpstr>If the null is true…</vt:lpstr>
      <vt:lpstr>Finding 𝛃 (and 1 − 𝛃)</vt:lpstr>
      <vt:lpstr>Recall student’s t-distribution</vt:lpstr>
      <vt:lpstr>PowerPoint Presentation</vt:lpstr>
      <vt:lpstr>Central t-distribution (ν= degrees of freedom)</vt:lpstr>
      <vt:lpstr>Noncentral t distribution (ν= degrees of freedom)</vt:lpstr>
      <vt:lpstr>PowerPoint Presentation</vt:lpstr>
      <vt:lpstr>How do we calculate the ncp?</vt:lpstr>
      <vt:lpstr>Effect size</vt:lpstr>
      <vt:lpstr>PowerPoint Presentation</vt:lpstr>
      <vt:lpstr>PowerPoint Presentation</vt:lpstr>
      <vt:lpstr>PowerPoint Presentation</vt:lpstr>
      <vt:lpstr>Calculating effect size and ncp</vt:lpstr>
      <vt:lpstr>The null and alternative t-distributions</vt:lpstr>
      <vt:lpstr>TYPE II ERROR: p(false negative) = 𝛃</vt:lpstr>
      <vt:lpstr>TYPE II ERROR: p(false negative) = 𝛃</vt:lpstr>
      <vt:lpstr>PowerPoint Presentation</vt:lpstr>
      <vt:lpstr>PowerPoint Presentation</vt:lpstr>
      <vt:lpstr>TYPE II ERROR: p(false negative) = 𝛃</vt:lpstr>
      <vt:lpstr>In our aspiring astronauts example…</vt:lpstr>
      <vt:lpstr>POWER: p(true positive) = 1 − 𝛃</vt:lpstr>
      <vt:lpstr>PowerPoint Presentation</vt:lpstr>
      <vt:lpstr>Power</vt:lpstr>
      <vt:lpstr>Factors that affect Power (1 – 𝛃)</vt:lpstr>
      <vt:lpstr>Power</vt:lpstr>
      <vt:lpstr>PowerPoint Presentation</vt:lpstr>
      <vt:lpstr>PowerPoint Presentation</vt:lpstr>
      <vt:lpstr>PowerPoint Presentation</vt:lpstr>
      <vt:lpstr>How large would our “n” have to be?</vt:lpstr>
      <vt:lpstr>Sample size determination</vt:lpstr>
      <vt:lpstr>Sample size determination</vt:lpstr>
      <vt:lpstr>Sample size determination</vt:lpstr>
      <vt:lpstr>How small of an effect could we detect…</vt:lpstr>
      <vt:lpstr>Sample size determination</vt:lpstr>
      <vt:lpstr>Effect size determination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6</cp:revision>
  <dcterms:created xsi:type="dcterms:W3CDTF">2018-11-07T20:07:58Z</dcterms:created>
  <dcterms:modified xsi:type="dcterms:W3CDTF">2018-11-11T16:33:23Z</dcterms:modified>
</cp:coreProperties>
</file>